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5" autoAdjust="0"/>
  </p:normalViewPr>
  <p:slideViewPr>
    <p:cSldViewPr>
      <p:cViewPr>
        <p:scale>
          <a:sx n="147" d="100"/>
          <a:sy n="147" d="100"/>
        </p:scale>
        <p:origin x="-912" y="5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311092" y="-272202"/>
            <a:ext cx="8394584" cy="1841475"/>
          </a:xfrm>
          <a:prstGeom prst="rect">
            <a:avLst/>
          </a:prstGeom>
          <a:solidFill>
            <a:srgbClr val="6C5555"/>
          </a:solidFill>
        </p:spPr>
      </p:sp>
      <p:sp>
        <p:nvSpPr>
          <p:cNvPr id="3" name="AutoShape 3"/>
          <p:cNvSpPr/>
          <p:nvPr/>
        </p:nvSpPr>
        <p:spPr>
          <a:xfrm>
            <a:off x="63817" y="1256665"/>
            <a:ext cx="2523172" cy="8800428"/>
          </a:xfrm>
          <a:prstGeom prst="rect">
            <a:avLst/>
          </a:prstGeom>
          <a:solidFill>
            <a:srgbClr val="DDAFAF"/>
          </a:solidFill>
        </p:spPr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426500" y="292175"/>
            <a:ext cx="1798714" cy="1798707"/>
            <a:chOff x="0" y="0"/>
            <a:chExt cx="6350025" cy="6350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26" cy="6350000"/>
            </a:xfrm>
            <a:custGeom>
              <a:avLst/>
              <a:gdLst/>
              <a:ahLst/>
              <a:cxnLst/>
              <a:rect l="l" t="t" r="r" b="b"/>
              <a:pathLst>
                <a:path w="6350026" h="6350000">
                  <a:moveTo>
                    <a:pt x="0" y="0"/>
                  </a:moveTo>
                  <a:lnTo>
                    <a:pt x="6350026" y="0"/>
                  </a:lnTo>
                  <a:lnTo>
                    <a:pt x="6350026" y="6350000"/>
                  </a:lnTo>
                  <a:lnTo>
                    <a:pt x="0" y="6350000"/>
                  </a:lnTo>
                  <a:close/>
                </a:path>
              </a:pathLst>
            </a:custGeom>
            <a:blipFill>
              <a:blip r:embed="rId2"/>
              <a:stretch>
                <a:fillRect t="-16487" r="-264705" b="-335718"/>
              </a:stretch>
            </a:blipFill>
          </p:spPr>
        </p:sp>
      </p:grpSp>
      <p:sp>
        <p:nvSpPr>
          <p:cNvPr id="6" name="AutoShape 6"/>
          <p:cNvSpPr/>
          <p:nvPr/>
        </p:nvSpPr>
        <p:spPr>
          <a:xfrm>
            <a:off x="2684708" y="1632293"/>
            <a:ext cx="4937217" cy="281682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7" name="AutoShape 7"/>
          <p:cNvSpPr/>
          <p:nvPr/>
        </p:nvSpPr>
        <p:spPr>
          <a:xfrm>
            <a:off x="2684708" y="2803373"/>
            <a:ext cx="4937217" cy="281682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8" name="AutoShape 8"/>
          <p:cNvSpPr/>
          <p:nvPr/>
        </p:nvSpPr>
        <p:spPr>
          <a:xfrm>
            <a:off x="2684708" y="7398284"/>
            <a:ext cx="4937217" cy="281682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9" name="TextBox 9"/>
          <p:cNvSpPr txBox="1"/>
          <p:nvPr/>
        </p:nvSpPr>
        <p:spPr>
          <a:xfrm>
            <a:off x="2698090" y="6546189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CLÍNICA PARTICULAR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879346" y="6937784"/>
            <a:ext cx="4534793" cy="351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Clínica con adolescentes y adultos. </a:t>
            </a:r>
          </a:p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Obra Social Luis Pasteur : evaluaciones neurocognitiva.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672805" y="6753634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"/>
              </a:rPr>
              <a:t>Consultorio Particular - 2000 - Actual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709595" y="5386606"/>
            <a:ext cx="4467325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GERENTE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887108" y="5787056"/>
            <a:ext cx="4635880" cy="7138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Evaluaciones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Psicológicas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a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Empresas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| 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Psicotécnicos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,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individuales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y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grupales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| Assessment Center.</a:t>
            </a:r>
          </a:p>
          <a:p>
            <a:pPr>
              <a:lnSpc>
                <a:spcPts val="1400"/>
              </a:lnSpc>
            </a:pPr>
            <a:r>
              <a:rPr lang="en-US" sz="1000" dirty="0">
                <a:solidFill>
                  <a:srgbClr val="6C5555"/>
                </a:solidFill>
                <a:latin typeface="Source Sans Pro"/>
              </a:rPr>
              <a:t>CLIENTES,  Universal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Assitance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; AMI;APM Terminals;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Arkema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; Editorial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Newgate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Travel Media; CPQI, Café Martinez,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Sersha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, Alba </a:t>
            </a:r>
            <a:r>
              <a:rPr lang="en-US" sz="1000" dirty="0" err="1" smtClean="0">
                <a:solidFill>
                  <a:srgbClr val="6C5555"/>
                </a:solidFill>
                <a:latin typeface="Source Sans Pro"/>
              </a:rPr>
              <a:t>producciones</a:t>
            </a:r>
            <a:r>
              <a:rPr lang="en-US" sz="1000" dirty="0" smtClean="0">
                <a:solidFill>
                  <a:srgbClr val="6C5555"/>
                </a:solidFill>
                <a:latin typeface="Source Sans Pro"/>
              </a:rPr>
              <a:t>, Blue Alba</a:t>
            </a:r>
            <a:r>
              <a:rPr lang="en-US" sz="1000" dirty="0" smtClean="0">
                <a:solidFill>
                  <a:srgbClr val="6C5555"/>
                </a:solidFill>
                <a:latin typeface="Source Sans Pro"/>
              </a:rPr>
              <a:t>.</a:t>
            </a:r>
            <a:endParaRPr lang="en-US" sz="1000" dirty="0">
              <a:solidFill>
                <a:srgbClr val="6C5555"/>
              </a:solidFill>
              <a:latin typeface="Source Sans Pro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2672805" y="5608212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"/>
              </a:rPr>
              <a:t>Giro empresarial - 03/2015 - Actual 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2793340" y="154063"/>
            <a:ext cx="4668424" cy="1305081"/>
            <a:chOff x="0" y="0"/>
            <a:chExt cx="6224566" cy="1740107"/>
          </a:xfrm>
        </p:grpSpPr>
        <p:sp>
          <p:nvSpPr>
            <p:cNvPr id="16" name="TextBox 16"/>
            <p:cNvSpPr txBox="1"/>
            <p:nvPr/>
          </p:nvSpPr>
          <p:spPr>
            <a:xfrm>
              <a:off x="0" y="-9525"/>
              <a:ext cx="6224566" cy="11846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spc="463">
                  <a:solidFill>
                    <a:srgbClr val="DDAFAF"/>
                  </a:solidFill>
                  <a:latin typeface="Kollektif Bold"/>
                </a:rPr>
                <a:t>MARIA ROSARIO PATTI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1272747"/>
              <a:ext cx="6224566" cy="4673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80"/>
                </a:lnSpc>
              </a:pPr>
              <a:r>
                <a:rPr lang="en-US" sz="1200" spc="312">
                  <a:solidFill>
                    <a:srgbClr val="FFFFFF"/>
                  </a:solidFill>
                  <a:latin typeface="Aileron Regular"/>
                </a:rPr>
                <a:t>LICENCIADA EN PSICOLOGÍA </a:t>
              </a:r>
            </a:p>
            <a:p>
              <a:pPr algn="ctr">
                <a:lnSpc>
                  <a:spcPts val="1380"/>
                </a:lnSpc>
              </a:pPr>
              <a:r>
                <a:rPr lang="en-US" sz="1200" spc="312">
                  <a:solidFill>
                    <a:srgbClr val="FFFFFF"/>
                  </a:solidFill>
                  <a:latin typeface="Aileron Regular"/>
                </a:rPr>
                <a:t>MATRICULA 38.733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214539" y="2207286"/>
            <a:ext cx="2254114" cy="2950608"/>
            <a:chOff x="0" y="0"/>
            <a:chExt cx="3005485" cy="3934145"/>
          </a:xfrm>
        </p:grpSpPr>
        <p:sp>
          <p:nvSpPr>
            <p:cNvPr id="19" name="TextBox 19"/>
            <p:cNvSpPr txBox="1"/>
            <p:nvPr/>
          </p:nvSpPr>
          <p:spPr>
            <a:xfrm>
              <a:off x="0" y="-28575"/>
              <a:ext cx="3005485" cy="2825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60"/>
                </a:lnSpc>
              </a:pPr>
              <a:r>
                <a:rPr lang="en-US" sz="1300" spc="130">
                  <a:solidFill>
                    <a:srgbClr val="6C5555"/>
                  </a:solidFill>
                  <a:latin typeface="Kollektif Bold"/>
                </a:rPr>
                <a:t>PERFIL 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396348"/>
              <a:ext cx="3005485" cy="35377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39"/>
                </a:lnSpc>
              </a:pPr>
              <a:r>
                <a:rPr lang="en-US" sz="1100" spc="107">
                  <a:solidFill>
                    <a:srgbClr val="FFFFFF"/>
                  </a:solidFill>
                  <a:latin typeface="Source Sans Pro"/>
                </a:rPr>
                <a:t>Me destaco por mi iniciativa, participo con ideas en cada proyecto, disfruto del trabajo en equipo y me comprometo en cada tarea que llevo a cabo.</a:t>
              </a:r>
            </a:p>
            <a:p>
              <a:pPr>
                <a:lnSpc>
                  <a:spcPts val="1539"/>
                </a:lnSpc>
              </a:pPr>
              <a:r>
                <a:rPr lang="en-US" sz="1100" spc="107">
                  <a:solidFill>
                    <a:srgbClr val="FFFFFF"/>
                  </a:solidFill>
                  <a:latin typeface="Source Sans Pro"/>
                </a:rPr>
                <a:t>Perseverante, empática, confiable.</a:t>
              </a:r>
            </a:p>
            <a:p>
              <a:pPr>
                <a:lnSpc>
                  <a:spcPts val="1539"/>
                </a:lnSpc>
              </a:pPr>
              <a:r>
                <a:rPr lang="en-US" sz="1100" spc="107">
                  <a:solidFill>
                    <a:srgbClr val="FFFFFF"/>
                  </a:solidFill>
                  <a:latin typeface="Source Sans Pro"/>
                </a:rPr>
                <a:t>Buena comunicación, organización, capacidad analítica, actitud positiva y </a:t>
              </a:r>
            </a:p>
            <a:p>
              <a:pPr>
                <a:lnSpc>
                  <a:spcPts val="1539"/>
                </a:lnSpc>
              </a:pPr>
              <a:r>
                <a:rPr lang="en-US" sz="1100" spc="107">
                  <a:solidFill>
                    <a:srgbClr val="FFFFFF"/>
                  </a:solidFill>
                  <a:latin typeface="Source Sans Pro"/>
                </a:rPr>
                <a:t>resolutiva.</a:t>
              </a:r>
            </a:p>
            <a:p>
              <a:pPr>
                <a:lnSpc>
                  <a:spcPts val="1539"/>
                </a:lnSpc>
              </a:pPr>
              <a:r>
                <a:rPr lang="en-US" sz="1100" spc="107">
                  <a:solidFill>
                    <a:srgbClr val="FFFFFF"/>
                  </a:solidFill>
                  <a:latin typeface="Source Sans Pro"/>
                </a:rPr>
                <a:t>Me adapto a diferentes ambientes culturales con eficiencia y dinamismo.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214539" y="5491381"/>
            <a:ext cx="2254114" cy="2012205"/>
            <a:chOff x="0" y="0"/>
            <a:chExt cx="3005485" cy="2682941"/>
          </a:xfrm>
        </p:grpSpPr>
        <p:sp>
          <p:nvSpPr>
            <p:cNvPr id="22" name="TextBox 22"/>
            <p:cNvSpPr txBox="1"/>
            <p:nvPr/>
          </p:nvSpPr>
          <p:spPr>
            <a:xfrm>
              <a:off x="0" y="-28575"/>
              <a:ext cx="3005485" cy="2825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60"/>
                </a:lnSpc>
              </a:pPr>
              <a:r>
                <a:rPr lang="en-US" sz="1300" spc="130">
                  <a:solidFill>
                    <a:srgbClr val="6C5555"/>
                  </a:solidFill>
                  <a:latin typeface="Kollektif Bold"/>
                </a:rPr>
                <a:t>CONTACTO 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377298"/>
              <a:ext cx="3005485" cy="23022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DNI 25.256.492</a:t>
              </a:r>
            </a:p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27/05/1976</a:t>
              </a:r>
            </a:p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Argentina, separada.</a:t>
              </a:r>
            </a:p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Monotributista</a:t>
              </a:r>
            </a:p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mariarosariopatti@gmail.com        </a:t>
              </a:r>
            </a:p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4208 6093 / 11 3561 4318</a:t>
              </a:r>
            </a:p>
            <a:p>
              <a:pPr>
                <a:lnSpc>
                  <a:spcPts val="1749"/>
                </a:lnSpc>
              </a:pPr>
              <a:r>
                <a:rPr lang="en-US" sz="1100" spc="63">
                  <a:solidFill>
                    <a:srgbClr val="FFFFFF"/>
                  </a:solidFill>
                  <a:latin typeface="Source Sans Pro"/>
                </a:rPr>
                <a:t>Linkedin: María del Rosario Patti</a:t>
              </a:r>
            </a:p>
          </p:txBody>
        </p:sp>
      </p:grpSp>
      <p:sp>
        <p:nvSpPr>
          <p:cNvPr id="24" name="TextBox 24"/>
          <p:cNvSpPr txBox="1"/>
          <p:nvPr/>
        </p:nvSpPr>
        <p:spPr>
          <a:xfrm>
            <a:off x="2764765" y="1656800"/>
            <a:ext cx="4402006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120">
                <a:solidFill>
                  <a:srgbClr val="6C5555"/>
                </a:solidFill>
                <a:latin typeface="Kollektif Bold"/>
              </a:rPr>
              <a:t>OBJETIVO LABORAL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710905" y="1945031"/>
            <a:ext cx="4921799" cy="753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39"/>
              </a:lnSpc>
            </a:pPr>
            <a:r>
              <a:rPr lang="en-US" sz="1100">
                <a:solidFill>
                  <a:srgbClr val="6C5555"/>
                </a:solidFill>
                <a:latin typeface="Source Sans Pro"/>
              </a:rPr>
              <a:t>Acceder a un puesto de Gerencia / Jefatura en la línea RR.HH, aportar mi visión global del negocio, asesorando a los distintos departamentos, poniendo a disposición mi formación y expertise; logrando así desarrollar acciones que nos hagan evolucionar juntos.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2669515" y="3939130"/>
            <a:ext cx="4904326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>
                <a:solidFill>
                  <a:srgbClr val="6C5555"/>
                </a:solidFill>
                <a:latin typeface="Source Sans Pro Bold Italics"/>
              </a:rPr>
              <a:t>Consultora Identificando Talentos. Lic. Silvina Gambuzza - 06/ 2017- Actual 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879180" y="4115209"/>
            <a:ext cx="4733221" cy="5251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Clientes Banco: Galicia, ICBC, Industrial; Apesa; Laboratorios: Baliarda, Bagó, Roemmers;  Farma KD;  GALENO;  Molino Argentino;  PRYSMIAN;  CYSE;  Car One; KPMG;Randstad; INPACO; INDUSTRIAS GUIDI;AA PESA; VN GLOBA, otros.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698090" y="3142864"/>
            <a:ext cx="4540910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 dirty="0">
                <a:solidFill>
                  <a:srgbClr val="6C5555"/>
                </a:solidFill>
                <a:latin typeface="Source Sans Pro Bold"/>
              </a:rPr>
              <a:t>SERVICIOS TERCERIZADOS EVALUADOR PSICOLABORAL, ANÁLISIS Y </a:t>
            </a:r>
            <a:r>
              <a:rPr lang="en-US" sz="1200" spc="36" dirty="0" smtClean="0">
                <a:solidFill>
                  <a:srgbClr val="6C5555"/>
                </a:solidFill>
                <a:latin typeface="Source Sans Pro Bold"/>
              </a:rPr>
              <a:t>CONFECCION</a:t>
            </a:r>
            <a:r>
              <a:rPr lang="en-US" sz="1200" spc="36" dirty="0" smtClean="0">
                <a:solidFill>
                  <a:srgbClr val="6C5555"/>
                </a:solidFill>
                <a:latin typeface="Source Sans Pro Bold"/>
              </a:rPr>
              <a:t> DE </a:t>
            </a:r>
            <a:r>
              <a:rPr lang="en-US" sz="1200" spc="36" dirty="0" smtClean="0">
                <a:solidFill>
                  <a:srgbClr val="6C5555"/>
                </a:solidFill>
                <a:latin typeface="Source Sans Pro Bold"/>
              </a:rPr>
              <a:t>INFORMES.</a:t>
            </a:r>
            <a:endParaRPr lang="en-US" sz="1200" spc="36" dirty="0" smtClean="0">
              <a:solidFill>
                <a:srgbClr val="6C5555"/>
              </a:solidFill>
              <a:latin typeface="Source Sans Pro Bold"/>
            </a:endParaRPr>
          </a:p>
          <a:p>
            <a:pPr>
              <a:lnSpc>
                <a:spcPts val="1439"/>
              </a:lnSpc>
            </a:pPr>
            <a:endParaRPr lang="en-US" sz="1200" spc="36" dirty="0">
              <a:solidFill>
                <a:srgbClr val="6C5555"/>
              </a:solidFill>
              <a:latin typeface="Source Sans Pro Bold"/>
            </a:endParaRPr>
          </a:p>
          <a:p>
            <a:pPr>
              <a:lnSpc>
                <a:spcPts val="1439"/>
              </a:lnSpc>
            </a:pPr>
            <a:endParaRPr lang="en-US" sz="1200" spc="36" dirty="0" smtClean="0">
              <a:solidFill>
                <a:srgbClr val="6C5555"/>
              </a:solidFill>
              <a:latin typeface="Source Sans Pro Bold"/>
            </a:endParaRPr>
          </a:p>
          <a:p>
            <a:pPr>
              <a:lnSpc>
                <a:spcPts val="1439"/>
              </a:lnSpc>
            </a:pPr>
            <a:r>
              <a:rPr lang="en-US" sz="1200" spc="36" dirty="0" smtClean="0">
                <a:solidFill>
                  <a:srgbClr val="6C5555"/>
                </a:solidFill>
                <a:latin typeface="Source Sans Pro Bold"/>
              </a:rPr>
              <a:t>.</a:t>
            </a:r>
            <a:r>
              <a:rPr lang="en-US" sz="1200" spc="36" dirty="0">
                <a:solidFill>
                  <a:srgbClr val="6C5555"/>
                </a:solidFill>
                <a:latin typeface="Source Sans Pro Bold"/>
              </a:rPr>
              <a:t> 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665658" y="3527660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 dirty="0">
                <a:solidFill>
                  <a:srgbClr val="6C5555"/>
                </a:solidFill>
                <a:latin typeface="Source Sans Pro Bold Italics"/>
              </a:rPr>
              <a:t>LB. Laura </a:t>
            </a:r>
            <a:r>
              <a:rPr lang="en-US" sz="1100" spc="32" dirty="0" err="1">
                <a:solidFill>
                  <a:srgbClr val="6C5555"/>
                </a:solidFill>
                <a:latin typeface="Source Sans Pro Bold Italics"/>
              </a:rPr>
              <a:t>Bongiardino</a:t>
            </a:r>
            <a:r>
              <a:rPr lang="en-US" sz="1100" spc="32" dirty="0">
                <a:solidFill>
                  <a:srgbClr val="6C5555"/>
                </a:solidFill>
                <a:latin typeface="Source Sans Pro Bold Italics"/>
              </a:rPr>
              <a:t> - 02/2020 - Actual 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860130" y="3703550"/>
            <a:ext cx="4753295" cy="175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Clientes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: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Nobleza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Picardo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,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Axion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energy, Colgate, R. Am 910, </a:t>
            </a:r>
            <a:r>
              <a:rPr lang="en-US" sz="1000" dirty="0" err="1">
                <a:solidFill>
                  <a:srgbClr val="6C5555"/>
                </a:solidFill>
                <a:latin typeface="Source Sans Pro"/>
              </a:rPr>
              <a:t>Faena</a:t>
            </a:r>
            <a:r>
              <a:rPr lang="en-US" sz="1000" dirty="0">
                <a:solidFill>
                  <a:srgbClr val="6C5555"/>
                </a:solidFill>
                <a:latin typeface="Source Sans Pro"/>
              </a:rPr>
              <a:t> Hotel, America, 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764765" y="2847699"/>
            <a:ext cx="3900195" cy="202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120">
                <a:solidFill>
                  <a:srgbClr val="6C5555"/>
                </a:solidFill>
                <a:latin typeface="Kollektif Bold"/>
              </a:rPr>
              <a:t>EXPERIENCIA LABORAL INDEPENDIENTE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198347" y="7691150"/>
            <a:ext cx="2184030" cy="1048148"/>
            <a:chOff x="0" y="0"/>
            <a:chExt cx="2912041" cy="1397531"/>
          </a:xfrm>
        </p:grpSpPr>
        <p:sp>
          <p:nvSpPr>
            <p:cNvPr id="33" name="TextBox 33"/>
            <p:cNvSpPr txBox="1"/>
            <p:nvPr/>
          </p:nvSpPr>
          <p:spPr>
            <a:xfrm>
              <a:off x="0" y="-28575"/>
              <a:ext cx="2912041" cy="2825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60"/>
                </a:lnSpc>
              </a:pPr>
              <a:r>
                <a:rPr lang="en-US" sz="1300" spc="14">
                  <a:solidFill>
                    <a:srgbClr val="6C5555"/>
                  </a:solidFill>
                  <a:latin typeface="Kollektif Bold"/>
                </a:rPr>
                <a:t>FORMACIÓN ACADÉMICA 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396348"/>
              <a:ext cx="2912041" cy="9977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 spc="79">
                  <a:solidFill>
                    <a:srgbClr val="6C5555"/>
                  </a:solidFill>
                  <a:latin typeface="Source Sans Pro Bold"/>
                </a:rPr>
                <a:t>Licenciada en Psicología</a:t>
              </a:r>
            </a:p>
            <a:p>
              <a:pPr>
                <a:lnSpc>
                  <a:spcPts val="1539"/>
                </a:lnSpc>
              </a:pPr>
              <a:r>
                <a:rPr lang="en-US" sz="1100" spc="79">
                  <a:solidFill>
                    <a:srgbClr val="FFFFFF"/>
                  </a:solidFill>
                  <a:latin typeface="Source Sans Pro"/>
                </a:rPr>
                <a:t>Universidad Católica Argentina - 1995 - 2000</a:t>
              </a:r>
            </a:p>
            <a:p>
              <a:pPr>
                <a:lnSpc>
                  <a:spcPts val="1539"/>
                </a:lnSpc>
              </a:pPr>
              <a:endParaRPr lang="en-US" sz="1100" spc="79">
                <a:solidFill>
                  <a:srgbClr val="FFFFFF"/>
                </a:solidFill>
                <a:latin typeface="Source Sans Pro"/>
              </a:endParaRPr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2672349" y="4704755"/>
            <a:ext cx="4574080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Consultora Cazadores de Talentos - 12/2019  - Actual 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669515" y="4941618"/>
            <a:ext cx="4574080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Consultora Minders -06-/2019– Actual 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2850490" y="5116703"/>
            <a:ext cx="4904786" cy="177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 Clientes Banco internacional, Coca Cola, Laboratorio ambiental, otros.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2758530" y="7433084"/>
            <a:ext cx="3900195" cy="202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120">
                <a:solidFill>
                  <a:srgbClr val="6C5555"/>
                </a:solidFill>
                <a:latin typeface="Kollektif Bold"/>
              </a:rPr>
              <a:t>EXPERIENCIA LABORAL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2701380" y="8192748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ADMISIÓN Y COORDINADORA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2685298" y="8412550"/>
            <a:ext cx="4239920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Obra Social de Panaderos y Pasteleros - 03/2006 - 03/2009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858762" y="8608479"/>
            <a:ext cx="4697741" cy="177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Entrevistas. Tratamientos psicológicos. Internaciones. Derivación.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698090" y="7758204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CONSULTOR TÉCNICO- PERICIAS PSICOLÓGICAS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2682437" y="7964875"/>
            <a:ext cx="4239920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Sancor Seguros - 03/2015 - 03/2019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2698090" y="8850850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PASANTÍA PSICOLOGÍA 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679040" y="9059523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Hospital Alemán 03/2005 - 12/2008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2849970" y="9252585"/>
            <a:ext cx="4752694" cy="351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Psicóloga en terapia grupales en el área de Trastornos alimentarios. Armado y dictado de talleres a padres, pacientes y profesionales de la salud.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113884" y="9366885"/>
            <a:ext cx="8394584" cy="1006956"/>
          </a:xfrm>
          <a:prstGeom prst="rect">
            <a:avLst/>
          </a:prstGeom>
          <a:solidFill>
            <a:srgbClr val="6C5555"/>
          </a:solidFill>
        </p:spPr>
      </p:sp>
      <p:sp>
        <p:nvSpPr>
          <p:cNvPr id="3" name="AutoShape 3"/>
          <p:cNvSpPr/>
          <p:nvPr/>
        </p:nvSpPr>
        <p:spPr>
          <a:xfrm>
            <a:off x="48079" y="0"/>
            <a:ext cx="2523172" cy="9366885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4" name="AutoShape 4"/>
          <p:cNvSpPr/>
          <p:nvPr/>
        </p:nvSpPr>
        <p:spPr>
          <a:xfrm>
            <a:off x="2688565" y="4252881"/>
            <a:ext cx="4937217" cy="281682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5" name="AutoShape 5"/>
          <p:cNvSpPr/>
          <p:nvPr/>
        </p:nvSpPr>
        <p:spPr>
          <a:xfrm>
            <a:off x="2675183" y="210502"/>
            <a:ext cx="4937217" cy="281682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6" name="AutoShape 6"/>
          <p:cNvSpPr/>
          <p:nvPr/>
        </p:nvSpPr>
        <p:spPr>
          <a:xfrm>
            <a:off x="2675183" y="2402193"/>
            <a:ext cx="4937217" cy="281682"/>
          </a:xfrm>
          <a:prstGeom prst="rect">
            <a:avLst/>
          </a:prstGeom>
          <a:solidFill>
            <a:srgbClr val="DDAFAF"/>
          </a:solidFill>
        </p:spPr>
      </p:sp>
      <p:sp>
        <p:nvSpPr>
          <p:cNvPr id="7" name="TextBox 7"/>
          <p:cNvSpPr txBox="1"/>
          <p:nvPr/>
        </p:nvSpPr>
        <p:spPr>
          <a:xfrm>
            <a:off x="2688565" y="3562624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JEFA DE PRÁCTICOS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698090" y="3975100"/>
            <a:ext cx="4534793" cy="1771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Materia: técnicas en Evaluación psicológicas II.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667816" y="3786910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Universidad Católica de Salta - 2007/2009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685896" y="1518365"/>
            <a:ext cx="4467325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RR.HH. SELECCION DE PERSONAL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865036" y="1937501"/>
            <a:ext cx="4747365" cy="351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Reclutamiento, Relevamiento de perfiles, publicación </a:t>
            </a:r>
            <a:r>
              <a:rPr lang="en-US" sz="1153">
                <a:solidFill>
                  <a:srgbClr val="6C5555"/>
                </a:solidFill>
                <a:latin typeface="Arimo"/>
              </a:rPr>
              <a:t>de avisos, selección de personal. Lecturas de CV. Entrevistas Técnicas de selección de personal.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658291" y="1747153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Action line - 12/2000 - 03/2003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346057" y="9468171"/>
            <a:ext cx="7080287" cy="533238"/>
            <a:chOff x="0" y="0"/>
            <a:chExt cx="9440382" cy="710984"/>
          </a:xfrm>
        </p:grpSpPr>
        <p:sp>
          <p:nvSpPr>
            <p:cNvPr id="14" name="TextBox 14"/>
            <p:cNvSpPr txBox="1"/>
            <p:nvPr/>
          </p:nvSpPr>
          <p:spPr>
            <a:xfrm>
              <a:off x="0" y="-9525"/>
              <a:ext cx="9440382" cy="2855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spc="203">
                  <a:solidFill>
                    <a:srgbClr val="DDAFAF"/>
                  </a:solidFill>
                  <a:latin typeface="Kollektif Bold"/>
                </a:rPr>
                <a:t>MARIA ROSARIO PATTI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373587"/>
              <a:ext cx="9440382" cy="3373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77"/>
                </a:lnSpc>
              </a:pPr>
              <a:r>
                <a:rPr lang="en-US" sz="850" spc="221">
                  <a:solidFill>
                    <a:srgbClr val="FFFFFF"/>
                  </a:solidFill>
                  <a:latin typeface="Aileron Regular"/>
                </a:rPr>
                <a:t>LICENCIADA EN PSICOLOGÍA </a:t>
              </a:r>
            </a:p>
            <a:p>
              <a:pPr algn="ctr">
                <a:lnSpc>
                  <a:spcPts val="977"/>
                </a:lnSpc>
              </a:pPr>
              <a:r>
                <a:rPr lang="en-US" sz="850" spc="221">
                  <a:solidFill>
                    <a:srgbClr val="FFFFFF"/>
                  </a:solidFill>
                  <a:latin typeface="Aileron Regular"/>
                </a:rPr>
                <a:t>MATRICULA 38.733</a:t>
              </a: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2764765" y="4271516"/>
            <a:ext cx="4818849" cy="219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60"/>
              </a:lnSpc>
            </a:pPr>
            <a:r>
              <a:rPr lang="en-US" sz="1300" spc="130">
                <a:solidFill>
                  <a:srgbClr val="6C5555"/>
                </a:solidFill>
                <a:latin typeface="Kollektif Bold"/>
              </a:rPr>
              <a:t>CURSOS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677341" y="4573539"/>
            <a:ext cx="4868173" cy="43372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 smtClean="0">
                <a:solidFill>
                  <a:srgbClr val="6C5555"/>
                </a:solidFill>
                <a:latin typeface="Source Sans Pro"/>
              </a:rPr>
              <a:t>2020- Actual  </a:t>
            </a:r>
            <a:r>
              <a:rPr lang="en-US" sz="1100" dirty="0" err="1" smtClean="0">
                <a:solidFill>
                  <a:srgbClr val="6C5555"/>
                </a:solidFill>
                <a:latin typeface="Source Sans Pro"/>
              </a:rPr>
              <a:t>Formaci</a:t>
            </a:r>
            <a:r>
              <a:rPr lang="en-US" sz="1100" dirty="0" err="1" smtClean="0">
                <a:solidFill>
                  <a:srgbClr val="6C5555"/>
                </a:solidFill>
                <a:latin typeface="Source Sans Pro"/>
              </a:rPr>
              <a:t>ón</a:t>
            </a:r>
            <a:r>
              <a:rPr lang="en-US" sz="1100" dirty="0" smtClean="0">
                <a:solidFill>
                  <a:srgbClr val="6C5555"/>
                </a:solidFill>
                <a:latin typeface="Source Sans Pro"/>
              </a:rPr>
              <a:t> en Coaching </a:t>
            </a:r>
            <a:r>
              <a:rPr lang="en-US" sz="1100" dirty="0" err="1" smtClean="0">
                <a:solidFill>
                  <a:srgbClr val="6C5555"/>
                </a:solidFill>
                <a:latin typeface="Source Sans Pro"/>
              </a:rPr>
              <a:t>Ontológico</a:t>
            </a:r>
            <a:r>
              <a:rPr lang="en-US" sz="1100" dirty="0" smtClean="0">
                <a:solidFill>
                  <a:srgbClr val="6C5555"/>
                </a:solidFill>
                <a:latin typeface="Source Sans Pro"/>
              </a:rPr>
              <a:t>. </a:t>
            </a:r>
            <a:r>
              <a:rPr lang="en-US" sz="1100" smtClean="0">
                <a:solidFill>
                  <a:srgbClr val="6C5555"/>
                </a:solidFill>
                <a:latin typeface="Source Sans Pro"/>
              </a:rPr>
              <a:t>Axon Training.</a:t>
            </a:r>
            <a:endParaRPr lang="en-US" sz="1100" dirty="0" smtClean="0">
              <a:solidFill>
                <a:srgbClr val="6C5555"/>
              </a:solidFill>
              <a:latin typeface="Source Sans Pro"/>
            </a:endParaRP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 smtClean="0">
                <a:solidFill>
                  <a:srgbClr val="6C5555"/>
                </a:solidFill>
                <a:latin typeface="Source Sans Pro"/>
              </a:rPr>
              <a:t>2019 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-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Curso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Formación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Grafología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- Centro de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Formación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técnicas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de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Evaluación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psicológica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2018 - Taller Test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Zulliguer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 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Servicio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de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Empleo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AMIA. 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Lic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Angélica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Zdunic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2018 - Taller Test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Luscher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Psicología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Aplicada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Lic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Paola Rizzo.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2018 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Psicodiagnóstico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laboral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Jornada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Centro de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Formación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técnicas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de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Evaluación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psicológica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2016  - 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Formación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Evaluación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Neuropsicológica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población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Adulta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Centro IPCC.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2015 -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Curso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de MMPI,2 -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Psicólogos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Forenses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2015 -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Curso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Informe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Pericial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Psicólogos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Forenses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2015 -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Cursos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Daño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Psíquicos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Psicólogos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Forenses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2015 - 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Formación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Rorschard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Psicólogos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Forenses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2011 -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Curso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entrenamiento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evaluaciones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psicotécnicas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para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la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práctica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laboral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GS Capital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Humano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2011 -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Curso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intensivo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el Test de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Zulliguer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 GS Capital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Humano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2011 -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Entrenamiento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en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evaluaciones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psicotécnicas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para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la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práctica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laboral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 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Lic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Mariana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Sciacaluga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 - GS Capital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Humano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2006 -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Psicodiagnostico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- APICE </a:t>
            </a:r>
          </a:p>
          <a:p>
            <a:pPr marL="181610" lvl="1" indent="-90805">
              <a:lnSpc>
                <a:spcPts val="1539"/>
              </a:lnSpc>
              <a:buFont typeface="Arial"/>
              <a:buChar char="•"/>
            </a:pPr>
            <a:r>
              <a:rPr lang="en-US" sz="1100" dirty="0">
                <a:solidFill>
                  <a:srgbClr val="6C5555"/>
                </a:solidFill>
                <a:latin typeface="Source Sans Pro"/>
              </a:rPr>
              <a:t>2004 -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Psicopatología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Asociación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Psicoanalítica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 Argentina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Docente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: Dr. Norberto </a:t>
            </a:r>
            <a:r>
              <a:rPr lang="en-US" sz="1100" dirty="0" err="1">
                <a:solidFill>
                  <a:srgbClr val="6C5555"/>
                </a:solidFill>
                <a:latin typeface="Source Sans Pro"/>
              </a:rPr>
              <a:t>Schenquerman</a:t>
            </a:r>
            <a:r>
              <a:rPr lang="en-US" sz="1100" dirty="0">
                <a:solidFill>
                  <a:srgbClr val="6C5555"/>
                </a:solidFill>
                <a:latin typeface="Source Sans Pro"/>
              </a:rPr>
              <a:t>.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212702" y="1012715"/>
            <a:ext cx="2174875" cy="848123"/>
            <a:chOff x="0" y="0"/>
            <a:chExt cx="2899833" cy="1130831"/>
          </a:xfrm>
        </p:grpSpPr>
        <p:sp>
          <p:nvSpPr>
            <p:cNvPr id="19" name="TextBox 19"/>
            <p:cNvSpPr txBox="1"/>
            <p:nvPr/>
          </p:nvSpPr>
          <p:spPr>
            <a:xfrm>
              <a:off x="0" y="-28575"/>
              <a:ext cx="2899833" cy="269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39"/>
                </a:lnSpc>
              </a:pPr>
              <a:r>
                <a:rPr lang="en-US" sz="1200" spc="120">
                  <a:solidFill>
                    <a:srgbClr val="6C5555"/>
                  </a:solidFill>
                  <a:latin typeface="Kollektif Bold"/>
                </a:rPr>
                <a:t>INFORMÁTICA 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383648"/>
              <a:ext cx="2899833" cy="7437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Office: intermedio</a:t>
              </a:r>
            </a:p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Internet, redes sociales intermedio.</a:t>
              </a:r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2685896" y="565040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RR.HH. ÁREA DE CAPACITACIÓN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2657321" y="786646"/>
            <a:ext cx="3408292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Repsol YPF - 03/2003 - 03/2008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865036" y="946182"/>
            <a:ext cx="4668442" cy="5251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Formación Comercial: planeamiento, armado de actividades para los diferentes cursos. Análisis del personal según el perfil y resultado de aprendizaje y predisposición en las capacitaciones. Elaboración de reportes e informe.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2764765" y="242003"/>
            <a:ext cx="3900195" cy="202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120">
                <a:solidFill>
                  <a:srgbClr val="6C5555"/>
                </a:solidFill>
                <a:latin typeface="Kollektif Bold"/>
              </a:rPr>
              <a:t>EXPERIENCIA LABORAL / CONTINUA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764765" y="2430768"/>
            <a:ext cx="3900195" cy="202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120">
                <a:solidFill>
                  <a:srgbClr val="6C5555"/>
                </a:solidFill>
                <a:latin typeface="Kollektif Bold"/>
              </a:rPr>
              <a:t>EXPERIENCIA LABORAL - DOCENTE 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2688565" y="2736683"/>
            <a:ext cx="4271892" cy="173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39"/>
              </a:lnSpc>
            </a:pPr>
            <a:r>
              <a:rPr lang="en-US" sz="1200" spc="36">
                <a:solidFill>
                  <a:srgbClr val="6C5555"/>
                </a:solidFill>
                <a:latin typeface="Source Sans Pro Bold"/>
              </a:rPr>
              <a:t>PROFESORA TITULAR CARRERA DE PSICOLOGÍA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659990" y="2958729"/>
            <a:ext cx="3759019" cy="164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81610" lvl="1" indent="-90805">
              <a:lnSpc>
                <a:spcPts val="1320"/>
              </a:lnSpc>
              <a:buFont typeface="Arial"/>
              <a:buChar char="•"/>
            </a:pPr>
            <a:r>
              <a:rPr lang="en-US" sz="1100" spc="32">
                <a:solidFill>
                  <a:srgbClr val="6C5555"/>
                </a:solidFill>
                <a:latin typeface="Source Sans Pro Bold Italics"/>
              </a:rPr>
              <a:t>Universidad Católica Argentina - 03/2007 - Actual 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850162" y="3142603"/>
            <a:ext cx="4762239" cy="351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>
                <a:solidFill>
                  <a:srgbClr val="6C5555"/>
                </a:solidFill>
                <a:latin typeface="Source Sans Pro"/>
              </a:rPr>
              <a:t>Materia: - Técnicas en Evaluación psicológicas en adolescentes y adultos. III              - Intervenciones clínicas y áreas Laboral, Forence y educacional.</a:t>
            </a:r>
          </a:p>
        </p:txBody>
      </p:sp>
      <p:grpSp>
        <p:nvGrpSpPr>
          <p:cNvPr id="29" name="Group 29"/>
          <p:cNvGrpSpPr/>
          <p:nvPr/>
        </p:nvGrpSpPr>
        <p:grpSpPr>
          <a:xfrm>
            <a:off x="218576" y="4673918"/>
            <a:ext cx="2174875" cy="848123"/>
            <a:chOff x="0" y="0"/>
            <a:chExt cx="2899833" cy="1130831"/>
          </a:xfrm>
        </p:grpSpPr>
        <p:sp>
          <p:nvSpPr>
            <p:cNvPr id="30" name="TextBox 30"/>
            <p:cNvSpPr txBox="1"/>
            <p:nvPr/>
          </p:nvSpPr>
          <p:spPr>
            <a:xfrm>
              <a:off x="0" y="-28575"/>
              <a:ext cx="2899833" cy="269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39"/>
                </a:lnSpc>
              </a:pPr>
              <a:r>
                <a:rPr lang="en-US" sz="1200" spc="120">
                  <a:solidFill>
                    <a:srgbClr val="6C5555"/>
                  </a:solidFill>
                  <a:latin typeface="Kollektif Bold"/>
                </a:rPr>
                <a:t>DATOS DE INTERÉS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383648"/>
              <a:ext cx="2899833" cy="7437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Disponibilidad part time.</a:t>
              </a:r>
            </a:p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Posibilidad de viajes.</a:t>
              </a:r>
            </a:p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Movilidad propia.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209051" y="2214114"/>
            <a:ext cx="2212975" cy="1981598"/>
            <a:chOff x="0" y="0"/>
            <a:chExt cx="2950633" cy="2642131"/>
          </a:xfrm>
        </p:grpSpPr>
        <p:sp>
          <p:nvSpPr>
            <p:cNvPr id="33" name="TextBox 33"/>
            <p:cNvSpPr txBox="1"/>
            <p:nvPr/>
          </p:nvSpPr>
          <p:spPr>
            <a:xfrm>
              <a:off x="0" y="-28575"/>
              <a:ext cx="2950633" cy="5111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39"/>
                </a:lnSpc>
              </a:pPr>
              <a:r>
                <a:rPr lang="en-US" sz="1200" spc="120">
                  <a:solidFill>
                    <a:srgbClr val="6C5555"/>
                  </a:solidFill>
                  <a:latin typeface="Kollektif Bold"/>
                </a:rPr>
                <a:t>CONGRESOS Y SEMINARIOS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624948"/>
              <a:ext cx="2950633" cy="20137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2008 - Congreso </a:t>
              </a:r>
              <a:r>
                <a:rPr lang="en-US" sz="1100">
                  <a:solidFill>
                    <a:srgbClr val="FFFFFF"/>
                  </a:solidFill>
                  <a:latin typeface="Arimo"/>
                </a:rPr>
                <a:t>Internacional de psicopedagogía. “Aprendizaje y diálogos interdisciplinarios”. Universidad Católica Argentina.</a:t>
              </a:r>
            </a:p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1997 - Seminario “Investigación y estudio del Self ” Certificado Universidad Católica Argentina</a:t>
              </a:r>
            </a:p>
            <a:p>
              <a:pPr>
                <a:lnSpc>
                  <a:spcPts val="1539"/>
                </a:lnSpc>
              </a:pPr>
              <a:endParaRPr lang="en-US" sz="1100">
                <a:solidFill>
                  <a:srgbClr val="FFFFFF"/>
                </a:solidFill>
                <a:latin typeface="Source Sans Pro"/>
              </a:endParaRP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99526" y="237823"/>
            <a:ext cx="2174875" cy="467123"/>
            <a:chOff x="0" y="0"/>
            <a:chExt cx="2899833" cy="622831"/>
          </a:xfrm>
        </p:grpSpPr>
        <p:sp>
          <p:nvSpPr>
            <p:cNvPr id="36" name="TextBox 36"/>
            <p:cNvSpPr txBox="1"/>
            <p:nvPr/>
          </p:nvSpPr>
          <p:spPr>
            <a:xfrm>
              <a:off x="0" y="-28575"/>
              <a:ext cx="2899833" cy="2698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439"/>
                </a:lnSpc>
              </a:pPr>
              <a:r>
                <a:rPr lang="en-US" sz="1200" spc="120">
                  <a:solidFill>
                    <a:srgbClr val="6C5555"/>
                  </a:solidFill>
                  <a:latin typeface="Kollektif Bold"/>
                </a:rPr>
                <a:t>IDIOMAS</a:t>
              </a: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383648"/>
              <a:ext cx="2899833" cy="2357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181610" lvl="1" indent="-90805">
                <a:lnSpc>
                  <a:spcPts val="1539"/>
                </a:lnSpc>
                <a:buFont typeface="Arial"/>
                <a:buChar char="•"/>
              </a:pPr>
              <a:r>
                <a:rPr lang="en-US" sz="1100">
                  <a:solidFill>
                    <a:srgbClr val="FFFFFF"/>
                  </a:solidFill>
                  <a:latin typeface="Source Sans Pro"/>
                </a:rPr>
                <a:t>Inglés básico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630</Words>
  <Application>Microsoft Macintosh PowerPoint</Application>
  <PresentationFormat>Personalizado</PresentationFormat>
  <Paragraphs>96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9" baseType="lpstr">
      <vt:lpstr>Source Sans Pro</vt:lpstr>
      <vt:lpstr>Source Sans Pro Bold</vt:lpstr>
      <vt:lpstr>Source Sans Pro Italics</vt:lpstr>
      <vt:lpstr>Source Sans Pro Bold Italics</vt:lpstr>
      <vt:lpstr>Aileron Regular</vt:lpstr>
      <vt:lpstr>Aileron Regular Bold</vt:lpstr>
      <vt:lpstr>Aileron Regular Italics</vt:lpstr>
      <vt:lpstr>Aileron Regular Bold Italics</vt:lpstr>
      <vt:lpstr>Arimo</vt:lpstr>
      <vt:lpstr>Arimo Bold</vt:lpstr>
      <vt:lpstr>Arimo Italics</vt:lpstr>
      <vt:lpstr>Arimo Bold Italics</vt:lpstr>
      <vt:lpstr>Kollektif</vt:lpstr>
      <vt:lpstr>Kollektif Bold</vt:lpstr>
      <vt:lpstr>Kollektif Italics</vt:lpstr>
      <vt:lpstr>Kollektif Bold Italics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Maria Rosario Patti</dc:title>
  <cp:lastModifiedBy>rosario</cp:lastModifiedBy>
  <cp:revision>4</cp:revision>
  <dcterms:created xsi:type="dcterms:W3CDTF">2006-08-16T00:00:00Z</dcterms:created>
  <dcterms:modified xsi:type="dcterms:W3CDTF">2020-09-25T13:45:16Z</dcterms:modified>
  <dc:identifier>DAD1UETiFbg</dc:identifier>
</cp:coreProperties>
</file>